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97" r:id="rId5"/>
    <p:sldId id="256" r:id="rId6"/>
    <p:sldId id="292" r:id="rId7"/>
    <p:sldId id="298" r:id="rId8"/>
    <p:sldId id="299" r:id="rId9"/>
    <p:sldId id="301" r:id="rId10"/>
    <p:sldId id="303" r:id="rId11"/>
    <p:sldId id="300" r:id="rId12"/>
    <p:sldId id="29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3F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6B1C45-12F5-457E-B301-8D924B2D4D4E}" v="1" dt="2026-05-21T13:02:08.3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Willis" userId="2765ca93-7a01-405e-b58d-65350b177009" providerId="ADAL" clId="{ABA94FE9-082D-4A4E-BA05-334BCEAD4944}"/>
    <pc:docChg chg="undo custSel addSld delSld modSld sldOrd">
      <pc:chgData name="Mr Willis" userId="2765ca93-7a01-405e-b58d-65350b177009" providerId="ADAL" clId="{ABA94FE9-082D-4A4E-BA05-334BCEAD4944}" dt="2026-05-21T13:53:29.154" v="3542" actId="20577"/>
      <pc:docMkLst>
        <pc:docMk/>
      </pc:docMkLst>
      <pc:sldChg chg="modSp mod">
        <pc:chgData name="Mr Willis" userId="2765ca93-7a01-405e-b58d-65350b177009" providerId="ADAL" clId="{ABA94FE9-082D-4A4E-BA05-334BCEAD4944}" dt="2026-05-21T13:02:03.749" v="3517" actId="113"/>
        <pc:sldMkLst>
          <pc:docMk/>
          <pc:sldMk cId="3574939770" sldId="256"/>
        </pc:sldMkLst>
        <pc:spChg chg="mod">
          <ac:chgData name="Mr Willis" userId="2765ca93-7a01-405e-b58d-65350b177009" providerId="ADAL" clId="{ABA94FE9-082D-4A4E-BA05-334BCEAD4944}" dt="2026-05-21T13:02:03.749" v="3517" actId="113"/>
          <ac:spMkLst>
            <pc:docMk/>
            <pc:sldMk cId="3574939770" sldId="256"/>
            <ac:spMk id="2" creationId="{00000000-0000-0000-0000-000000000000}"/>
          </ac:spMkLst>
        </pc:spChg>
      </pc:sldChg>
      <pc:sldChg chg="modSp mod">
        <pc:chgData name="Mr Willis" userId="2765ca93-7a01-405e-b58d-65350b177009" providerId="ADAL" clId="{ABA94FE9-082D-4A4E-BA05-334BCEAD4944}" dt="2026-05-21T13:42:04.449" v="3524" actId="403"/>
        <pc:sldMkLst>
          <pc:docMk/>
          <pc:sldMk cId="1240347921" sldId="292"/>
        </pc:sldMkLst>
        <pc:spChg chg="mod">
          <ac:chgData name="Mr Willis" userId="2765ca93-7a01-405e-b58d-65350b177009" providerId="ADAL" clId="{ABA94FE9-082D-4A4E-BA05-334BCEAD4944}" dt="2026-05-21T13:41:59.508" v="3523" actId="1582"/>
          <ac:spMkLst>
            <pc:docMk/>
            <pc:sldMk cId="1240347921" sldId="292"/>
            <ac:spMk id="4" creationId="{00000000-0000-0000-0000-000000000000}"/>
          </ac:spMkLst>
        </pc:spChg>
        <pc:spChg chg="mod">
          <ac:chgData name="Mr Willis" userId="2765ca93-7a01-405e-b58d-65350b177009" providerId="ADAL" clId="{ABA94FE9-082D-4A4E-BA05-334BCEAD4944}" dt="2026-05-21T13:42:04.449" v="3524" actId="403"/>
          <ac:spMkLst>
            <pc:docMk/>
            <pc:sldMk cId="1240347921" sldId="292"/>
            <ac:spMk id="8" creationId="{00000000-0000-0000-0000-000000000000}"/>
          </ac:spMkLst>
        </pc:spChg>
      </pc:sldChg>
      <pc:sldChg chg="modSp mod">
        <pc:chgData name="Mr Willis" userId="2765ca93-7a01-405e-b58d-65350b177009" providerId="ADAL" clId="{ABA94FE9-082D-4A4E-BA05-334BCEAD4944}" dt="2026-05-21T13:53:29.154" v="3542" actId="20577"/>
        <pc:sldMkLst>
          <pc:docMk/>
          <pc:sldMk cId="1300434218" sldId="294"/>
        </pc:sldMkLst>
        <pc:spChg chg="mod">
          <ac:chgData name="Mr Willis" userId="2765ca93-7a01-405e-b58d-65350b177009" providerId="ADAL" clId="{ABA94FE9-082D-4A4E-BA05-334BCEAD4944}" dt="2026-05-21T13:02:24.982" v="3522" actId="113"/>
          <ac:spMkLst>
            <pc:docMk/>
            <pc:sldMk cId="1300434218" sldId="294"/>
            <ac:spMk id="3" creationId="{4C2DF315-C779-42F2-B9EA-6B19244E3340}"/>
          </ac:spMkLst>
        </pc:spChg>
        <pc:spChg chg="mod">
          <ac:chgData name="Mr Willis" userId="2765ca93-7a01-405e-b58d-65350b177009" providerId="ADAL" clId="{ABA94FE9-082D-4A4E-BA05-334BCEAD4944}" dt="2026-05-21T13:53:29.154" v="3542" actId="20577"/>
          <ac:spMkLst>
            <pc:docMk/>
            <pc:sldMk cId="1300434218" sldId="294"/>
            <ac:spMk id="5" creationId="{B6DC17AC-1827-4FB8-9F35-4D044CF6401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74308-D547-4D47-8A23-E352C6638882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0DC95-CAC4-448E-8ABC-F40809AB7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207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84400-3D4C-47B8-93BF-39DA393B4CD0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0214B-67C4-44FC-9775-F2500C1D3E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883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F0214B-67C4-44FC-9775-F2500C1D3EC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214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oundRect">
            <a:avLst>
              <a:gd name="adj" fmla="val 13534"/>
            </a:avLst>
          </a:prstGeom>
          <a:ln w="28575">
            <a:solidFill>
              <a:schemeClr val="tx1"/>
            </a:solidFill>
          </a:ln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ound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471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255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895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0677" y="149468"/>
            <a:ext cx="11878408" cy="67349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40677" y="980902"/>
            <a:ext cx="11878408" cy="5727630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7636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62509"/>
          </a:xfrm>
          <a:prstGeom prst="roundRect">
            <a:avLst>
              <a:gd name="adj" fmla="val 9674"/>
            </a:avLst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ound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811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565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707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874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627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582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04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/>
            </a:gs>
            <a:gs pos="25000">
              <a:schemeClr val="accent2"/>
            </a:gs>
            <a:gs pos="50000">
              <a:srgbClr val="FB3F90"/>
            </a:gs>
            <a:gs pos="100000">
              <a:srgbClr val="00B0F0"/>
            </a:gs>
            <a:gs pos="75000">
              <a:srgbClr val="7030A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903" y="90617"/>
            <a:ext cx="12060194" cy="71571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903" y="897774"/>
            <a:ext cx="12060194" cy="5890203"/>
          </a:xfrm>
          <a:prstGeom prst="roundRect">
            <a:avLst>
              <a:gd name="adj" fmla="val 213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6631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2FAD2-98AC-44DE-986A-4F9020B6F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latin typeface="PoetsenOne"/>
              </a:rPr>
              <a:t>Starter Revision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CAD30-D14E-49A2-B7A4-D2801A1BD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72111"/>
            <a:ext cx="5865487" cy="57364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3200" u="sng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sz="400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sz="400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sz="400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sz="400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sz="400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7B0872-F805-C127-16BF-A14141ED0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957" y="1314282"/>
            <a:ext cx="5386926" cy="783997"/>
          </a:xfrm>
          <a:prstGeom prst="rect">
            <a:avLst/>
          </a:prstGeom>
        </p:spPr>
      </p:pic>
      <p:pic>
        <p:nvPicPr>
          <p:cNvPr id="11" name="Picture 10" descr="A person sitting at a desk&#10;&#10;AI-generated content may be incorrect.">
            <a:extLst>
              <a:ext uri="{FF2B5EF4-FFF2-40B4-BE49-F238E27FC236}">
                <a16:creationId xmlns:a16="http://schemas.microsoft.com/office/drawing/2014/main" id="{96106DA7-14C3-48AC-688C-B984430B0D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8813" y="3708997"/>
            <a:ext cx="2429214" cy="2400635"/>
          </a:xfrm>
          <a:prstGeom prst="rect">
            <a:avLst/>
          </a:prstGeom>
        </p:spPr>
      </p:pic>
      <p:pic>
        <p:nvPicPr>
          <p:cNvPr id="13" name="Picture 12" descr="A blue rectangular sign with white text&#10;&#10;AI-generated content may be incorrect.">
            <a:extLst>
              <a:ext uri="{FF2B5EF4-FFF2-40B4-BE49-F238E27FC236}">
                <a16:creationId xmlns:a16="http://schemas.microsoft.com/office/drawing/2014/main" id="{D5DA9141-944D-E624-E88F-178F0370D9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524" y="2433677"/>
            <a:ext cx="1733792" cy="714475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D834180-4EC3-ED27-81DD-F2D41613F673}"/>
              </a:ext>
            </a:extLst>
          </p:cNvPr>
          <p:cNvSpPr txBox="1">
            <a:spLocks/>
          </p:cNvSpPr>
          <p:nvPr/>
        </p:nvSpPr>
        <p:spPr>
          <a:xfrm>
            <a:off x="6185836" y="2325425"/>
            <a:ext cx="5865487" cy="4383106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b="1" dirty="0"/>
              <a:t>Computing Foundations</a:t>
            </a:r>
          </a:p>
          <a:p>
            <a:r>
              <a:rPr lang="en-GB" sz="3200"/>
              <a:t>Networks in Daily Life</a:t>
            </a:r>
            <a:endParaRPr lang="en-GB" sz="320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BD1686D-7A20-2AA1-C7A8-E3D476D34329}"/>
              </a:ext>
            </a:extLst>
          </p:cNvPr>
          <p:cNvSpPr txBox="1">
            <a:spLocks/>
          </p:cNvSpPr>
          <p:nvPr/>
        </p:nvSpPr>
        <p:spPr>
          <a:xfrm>
            <a:off x="6185835" y="972111"/>
            <a:ext cx="5865487" cy="1204161"/>
          </a:xfrm>
          <a:prstGeom prst="roundRect">
            <a:avLst>
              <a:gd name="adj" fmla="val 1380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200" b="1" dirty="0"/>
              <a:t>Subject</a:t>
            </a:r>
            <a:r>
              <a:rPr lang="en-GB" sz="3200" dirty="0"/>
              <a:t>: Computing Technologies</a:t>
            </a:r>
          </a:p>
          <a:p>
            <a:pPr marL="0" indent="0">
              <a:buNone/>
            </a:pPr>
            <a:r>
              <a:rPr lang="en-GB" sz="3200" b="1" dirty="0"/>
              <a:t>Level</a:t>
            </a:r>
            <a:r>
              <a:rPr lang="en-GB" sz="3200" dirty="0"/>
              <a:t>: 4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87313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en-GB" dirty="0">
                <a:latin typeface="PoetsenOne" panose="020108030300000D0203" pitchFamily="2" charset="0"/>
              </a:rPr>
              <a:t>Types of Networks</a:t>
            </a:r>
            <a:endParaRPr lang="en-GB" dirty="0">
              <a:latin typeface="PoetsenOne" panose="020108030300000D0203" pitchFamily="2" charset="0"/>
              <a:ea typeface="Calibri Light"/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GB" dirty="0"/>
              <a:t>NPA Computing Technologies</a:t>
            </a:r>
          </a:p>
          <a:p>
            <a:r>
              <a:rPr lang="en-GB" dirty="0"/>
              <a:t>Level 4</a:t>
            </a:r>
          </a:p>
        </p:txBody>
      </p:sp>
    </p:spTree>
    <p:extLst>
      <p:ext uri="{BB962C8B-B14F-4D97-AF65-F5344CB8AC3E}">
        <p14:creationId xmlns:p14="http://schemas.microsoft.com/office/powerpoint/2010/main" val="3574939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40679" y="1169376"/>
            <a:ext cx="8375248" cy="5556739"/>
          </a:xfrm>
          <a:prstGeom prst="roundRect">
            <a:avLst>
              <a:gd name="adj" fmla="val 2518"/>
            </a:avLst>
          </a:prstGeom>
          <a:solidFill>
            <a:schemeClr val="bg1"/>
          </a:solidFill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en-GB" sz="3200" dirty="0">
                <a:ea typeface="Times New Roman" panose="02020603050405020304" pitchFamily="18" charset="0"/>
                <a:cs typeface="Times New Roman"/>
              </a:rPr>
              <a:t>I can </a:t>
            </a:r>
            <a:r>
              <a:rPr lang="en-GB" sz="3200" dirty="0">
                <a:solidFill>
                  <a:srgbClr val="FF0000"/>
                </a:solidFill>
                <a:ea typeface="Times New Roman" panose="02020603050405020304" pitchFamily="18" charset="0"/>
                <a:cs typeface="Times New Roman"/>
              </a:rPr>
              <a:t>state</a:t>
            </a:r>
            <a:r>
              <a:rPr lang="en-GB" sz="3200" dirty="0">
                <a:ea typeface="Times New Roman" panose="02020603050405020304" pitchFamily="18" charset="0"/>
                <a:cs typeface="Times New Roman"/>
              </a:rPr>
              <a:t> the four types of network topologies</a:t>
            </a:r>
            <a:endParaRPr lang="en-GB" sz="3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GB" sz="3200" dirty="0">
              <a:ea typeface="Calibri"/>
              <a:cs typeface="Calibri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en-GB" sz="3200" dirty="0">
                <a:ea typeface="Calibri"/>
                <a:cs typeface="Calibri"/>
              </a:rPr>
              <a:t>I can </a:t>
            </a:r>
            <a:r>
              <a:rPr lang="en-GB" sz="3200" dirty="0">
                <a:solidFill>
                  <a:srgbClr val="FF0000"/>
                </a:solidFill>
                <a:ea typeface="Calibri"/>
                <a:cs typeface="Calibri"/>
              </a:rPr>
              <a:t>state</a:t>
            </a:r>
            <a:r>
              <a:rPr lang="en-GB" sz="3200" dirty="0">
                <a:ea typeface="Calibri"/>
                <a:cs typeface="Calibri"/>
              </a:rPr>
              <a:t> how a switch is used within a network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40676" y="131885"/>
            <a:ext cx="11897443" cy="85505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000" dirty="0">
                <a:effectLst/>
                <a:latin typeface="PoetsenOne" panose="020108030300000D02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Learning Targets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CFC7E8-07A0-471C-A53C-98E8DAAC85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520" y="986935"/>
            <a:ext cx="3927823" cy="589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34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9FE80-DBCF-447B-8DDB-4818B8774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PoetsenOne"/>
              </a:rPr>
              <a:t>What is a Network?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04A74-1645-4C21-AD12-4D183431E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80901"/>
            <a:ext cx="6989796" cy="5736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Networks connect devices to share information and resources.</a:t>
            </a:r>
          </a:p>
          <a:p>
            <a:pPr>
              <a:tabLst>
                <a:tab pos="9772650" algn="l"/>
              </a:tabLst>
            </a:pPr>
            <a:endParaRPr lang="en-GB" sz="4000" dirty="0">
              <a:solidFill>
                <a:srgbClr val="000000"/>
              </a:solidFill>
              <a:ea typeface="+mn-lt"/>
              <a:cs typeface="+mn-lt"/>
            </a:endParaRPr>
          </a:p>
          <a:p>
            <a:pPr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Networks can be arranged in </a:t>
            </a:r>
            <a:r>
              <a:rPr lang="en-GB" sz="4000">
                <a:solidFill>
                  <a:srgbClr val="000000"/>
                </a:solidFill>
                <a:ea typeface="+mn-lt"/>
                <a:cs typeface="+mn-lt"/>
              </a:rPr>
              <a:t>different structures called </a:t>
            </a:r>
            <a:r>
              <a:rPr lang="en-GB" sz="4000" b="1">
                <a:solidFill>
                  <a:srgbClr val="000000"/>
                </a:solidFill>
                <a:ea typeface="+mn-lt"/>
                <a:cs typeface="+mn-lt"/>
              </a:rPr>
              <a:t>topologies</a:t>
            </a:r>
            <a:r>
              <a:rPr lang="en-GB" sz="4000">
                <a:solidFill>
                  <a:srgbClr val="000000"/>
                </a:solidFill>
                <a:ea typeface="+mn-lt"/>
                <a:cs typeface="+mn-lt"/>
              </a:rPr>
              <a:t>.</a:t>
            </a:r>
            <a:endParaRPr lang="en-GB" sz="4000" dirty="0">
              <a:solidFill>
                <a:srgbClr val="000000"/>
              </a:solidFill>
              <a:ea typeface="+mn-lt"/>
              <a:cs typeface="+mn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F0385A2-68C7-457D-8326-D6A75115B0F5}"/>
              </a:ext>
            </a:extLst>
          </p:cNvPr>
          <p:cNvSpPr txBox="1">
            <a:spLocks/>
          </p:cNvSpPr>
          <p:nvPr/>
        </p:nvSpPr>
        <p:spPr>
          <a:xfrm>
            <a:off x="7287491" y="980901"/>
            <a:ext cx="4731594" cy="5736421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9772650" algn="l"/>
              </a:tabLst>
            </a:pPr>
            <a:endParaRPr lang="en-GB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858538-F8F0-345D-E551-D4AA722646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39641" y="1258018"/>
            <a:ext cx="4624718" cy="462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805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34A3DE-33C7-D80A-D33B-260274B721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54655-C33E-BABB-30C7-7EB05C2D5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latin typeface="PoetsenOne"/>
              </a:rPr>
              <a:t>Bus Topology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9F35B-2AB8-2469-967E-70023DDF5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80901"/>
            <a:ext cx="6989796" cy="5736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All Devices are connected on a single cable.</a:t>
            </a:r>
          </a:p>
          <a:p>
            <a:pPr>
              <a:tabLst>
                <a:tab pos="9772650" algn="l"/>
              </a:tabLst>
            </a:pPr>
            <a:endParaRPr lang="en-GB" sz="4000" dirty="0">
              <a:solidFill>
                <a:srgbClr val="000000"/>
              </a:solidFill>
              <a:ea typeface="+mn-lt"/>
              <a:cs typeface="+mn-lt"/>
            </a:endParaRPr>
          </a:p>
          <a:p>
            <a:pPr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Easy to setup, but if the cable breaks, the whole network breaks.</a:t>
            </a:r>
          </a:p>
          <a:p>
            <a:pPr marL="0" indent="0">
              <a:buNone/>
              <a:tabLst>
                <a:tab pos="9772650" algn="l"/>
              </a:tabLst>
            </a:pPr>
            <a:endParaRPr lang="en-GB" sz="4000" dirty="0">
              <a:solidFill>
                <a:srgbClr val="000000"/>
              </a:solidFill>
              <a:ea typeface="+mn-lt"/>
              <a:cs typeface="+mn-lt"/>
            </a:endParaRPr>
          </a:p>
          <a:p>
            <a:pPr marL="0" indent="0">
              <a:buNone/>
              <a:tabLst>
                <a:tab pos="9772650" algn="l"/>
              </a:tabLst>
            </a:pPr>
            <a:endParaRPr lang="en-GB" sz="4000" dirty="0">
              <a:solidFill>
                <a:srgbClr val="000000"/>
              </a:solidFill>
              <a:ea typeface="+mn-lt"/>
              <a:cs typeface="+mn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6FEC70E-CC65-D4A8-2F30-C9FD922EA377}"/>
              </a:ext>
            </a:extLst>
          </p:cNvPr>
          <p:cNvSpPr txBox="1">
            <a:spLocks/>
          </p:cNvSpPr>
          <p:nvPr/>
        </p:nvSpPr>
        <p:spPr>
          <a:xfrm>
            <a:off x="7287491" y="980901"/>
            <a:ext cx="4731594" cy="5736421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9772650" algn="l"/>
              </a:tabLst>
            </a:pPr>
            <a:endParaRPr lang="en-GB" sz="4000" dirty="0"/>
          </a:p>
        </p:txBody>
      </p:sp>
      <p:pic>
        <p:nvPicPr>
          <p:cNvPr id="7" name="Picture 6" descr="A screenshot of a video game&#10;&#10;AI-generated content may be incorrect.">
            <a:extLst>
              <a:ext uri="{FF2B5EF4-FFF2-40B4-BE49-F238E27FC236}">
                <a16:creationId xmlns:a16="http://schemas.microsoft.com/office/drawing/2014/main" id="{23508EA2-B2B3-14DC-45FD-ABA908A54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7043" y="1556424"/>
            <a:ext cx="4215320" cy="421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602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30429F-E9B1-C659-C7CB-48517D17D4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4EA38-0C4B-08EE-ECC4-D002697FA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latin typeface="PoetsenOne"/>
              </a:rPr>
              <a:t>Ring Topology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EC308-D61E-E3A9-485C-4F316E7FC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80901"/>
            <a:ext cx="6989796" cy="5736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tabLst>
                <a:tab pos="9772650" algn="l"/>
              </a:tabLst>
            </a:pPr>
            <a:r>
              <a:rPr lang="en-GB" sz="4000">
                <a:ea typeface="Calibri"/>
                <a:cs typeface="Calibri"/>
              </a:rPr>
              <a:t>Devices are connected in a circular loop.</a:t>
            </a:r>
            <a:endParaRPr lang="en-GB" sz="4000" dirty="0">
              <a:ea typeface="Calibri"/>
              <a:cs typeface="Calibri"/>
            </a:endParaRPr>
          </a:p>
          <a:p>
            <a:pPr>
              <a:tabLst>
                <a:tab pos="9772650" algn="l"/>
              </a:tabLst>
            </a:pPr>
            <a:endParaRPr lang="en-GB" sz="4000" dirty="0">
              <a:solidFill>
                <a:srgbClr val="000000"/>
              </a:solidFill>
              <a:ea typeface="+mn-lt"/>
              <a:cs typeface="+mn-lt"/>
            </a:endParaRPr>
          </a:p>
          <a:p>
            <a:pPr>
              <a:tabLst>
                <a:tab pos="9772650" algn="l"/>
              </a:tabLst>
            </a:pPr>
            <a:r>
              <a:rPr lang="en-GB" sz="4000">
                <a:solidFill>
                  <a:srgbClr val="000000"/>
                </a:solidFill>
                <a:ea typeface="+mn-lt"/>
                <a:cs typeface="+mn-lt"/>
              </a:rPr>
              <a:t>Data travels in one direction, slowing the network if more devices are active.</a:t>
            </a:r>
          </a:p>
          <a:p>
            <a:pPr marL="0" indent="0">
              <a:buNone/>
              <a:tabLst>
                <a:tab pos="9772650" algn="l"/>
              </a:tabLst>
            </a:pPr>
            <a:endParaRPr lang="en-GB" sz="4000" dirty="0">
              <a:solidFill>
                <a:srgbClr val="000000"/>
              </a:solidFill>
              <a:ea typeface="+mn-lt"/>
              <a:cs typeface="+mn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EC0DF59-A047-21E1-DCA5-BB1AB5783476}"/>
              </a:ext>
            </a:extLst>
          </p:cNvPr>
          <p:cNvSpPr txBox="1">
            <a:spLocks/>
          </p:cNvSpPr>
          <p:nvPr/>
        </p:nvSpPr>
        <p:spPr>
          <a:xfrm>
            <a:off x="7287491" y="980901"/>
            <a:ext cx="4731594" cy="5736421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9772650" algn="l"/>
              </a:tabLst>
            </a:pPr>
            <a:endParaRPr lang="en-GB" sz="4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CB3283-F58A-0842-AB1B-B51B36EB2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0362" y="1183532"/>
            <a:ext cx="4928681" cy="492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245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AB6720-91A7-1E2C-A73B-93C23BE84C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6283D-F2C6-9CC4-7F46-8E1BCF835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latin typeface="PoetsenOne"/>
              </a:rPr>
              <a:t>Mesh Topology</a:t>
            </a:r>
            <a:endParaRPr lang="en-GB" dirty="0">
              <a:latin typeface="PoetsenOne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79D23-EAE3-7405-8A29-60C92C194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80901"/>
            <a:ext cx="6989796" cy="5736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tabLst>
                <a:tab pos="9772650" algn="l"/>
              </a:tabLst>
            </a:pPr>
            <a:r>
              <a:rPr lang="en-GB" sz="4000">
                <a:solidFill>
                  <a:srgbClr val="000000"/>
                </a:solidFill>
                <a:ea typeface="+mn-lt"/>
                <a:cs typeface="+mn-lt"/>
              </a:rPr>
              <a:t>Every device is connected to every other device. </a:t>
            </a:r>
          </a:p>
          <a:p>
            <a:pPr>
              <a:tabLst>
                <a:tab pos="9772650" algn="l"/>
              </a:tabLst>
            </a:pPr>
            <a:endParaRPr lang="en-GB" sz="4000" dirty="0">
              <a:solidFill>
                <a:srgbClr val="000000"/>
              </a:solidFill>
              <a:ea typeface="+mn-lt"/>
              <a:cs typeface="+mn-lt"/>
            </a:endParaRPr>
          </a:p>
          <a:p>
            <a:pPr>
              <a:tabLst>
                <a:tab pos="9772650" algn="l"/>
              </a:tabLst>
            </a:pPr>
            <a:r>
              <a:rPr lang="en-GB" sz="4000">
                <a:solidFill>
                  <a:srgbClr val="000000"/>
                </a:solidFill>
                <a:ea typeface="+mn-lt"/>
                <a:cs typeface="+mn-lt"/>
              </a:rPr>
              <a:t>Highly reliable but complex and costly to setup.</a:t>
            </a:r>
            <a:endParaRPr lang="en-GB" sz="4000" dirty="0">
              <a:solidFill>
                <a:srgbClr val="000000"/>
              </a:solidFill>
              <a:ea typeface="+mn-lt"/>
              <a:cs typeface="+mn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8877174-C476-7E2F-987F-C3EF40E90B2A}"/>
              </a:ext>
            </a:extLst>
          </p:cNvPr>
          <p:cNvSpPr txBox="1">
            <a:spLocks/>
          </p:cNvSpPr>
          <p:nvPr/>
        </p:nvSpPr>
        <p:spPr>
          <a:xfrm>
            <a:off x="7287491" y="980901"/>
            <a:ext cx="4731594" cy="5736421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9772650" algn="l"/>
              </a:tabLst>
            </a:pPr>
            <a:endParaRPr lang="en-GB" sz="4000" dirty="0"/>
          </a:p>
        </p:txBody>
      </p:sp>
      <p:pic>
        <p:nvPicPr>
          <p:cNvPr id="6" name="Picture 5" descr="A computer network with many computers connected to a star&#10;&#10;AI-generated content may be incorrect.">
            <a:extLst>
              <a:ext uri="{FF2B5EF4-FFF2-40B4-BE49-F238E27FC236}">
                <a16:creationId xmlns:a16="http://schemas.microsoft.com/office/drawing/2014/main" id="{C17D9B78-2196-2486-22DD-1A93461A3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809" y="1256488"/>
            <a:ext cx="5196192" cy="518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814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C77DE4-249C-A161-7CDC-DB4585C49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AADDA-7310-9D2D-16F8-B54110248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latin typeface="PoetsenOne"/>
              </a:rPr>
              <a:t>Star Topology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B5F24-8297-6728-348D-5776E7580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80901"/>
            <a:ext cx="6989796" cy="573642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Devices are connected to a central hub or </a:t>
            </a:r>
            <a:r>
              <a:rPr lang="en-GB" sz="4000" b="1" dirty="0">
                <a:solidFill>
                  <a:srgbClr val="000000"/>
                </a:solidFill>
                <a:ea typeface="+mn-lt"/>
                <a:cs typeface="+mn-lt"/>
              </a:rPr>
              <a:t>switch</a:t>
            </a: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.</a:t>
            </a:r>
            <a:endParaRPr lang="en-US" dirty="0">
              <a:solidFill>
                <a:srgbClr val="000000"/>
              </a:solidFill>
              <a:ea typeface="+mn-lt"/>
              <a:cs typeface="+mn-lt"/>
            </a:endParaRPr>
          </a:p>
          <a:p>
            <a:pPr>
              <a:tabLst>
                <a:tab pos="9772650" algn="l"/>
              </a:tabLst>
            </a:pPr>
            <a:endParaRPr lang="en-GB" sz="4000" dirty="0">
              <a:ea typeface="Calibri"/>
              <a:cs typeface="Calibri"/>
            </a:endParaRPr>
          </a:p>
          <a:p>
            <a:pPr>
              <a:tabLst>
                <a:tab pos="9772650" algn="l"/>
              </a:tabLst>
            </a:pPr>
            <a:r>
              <a:rPr lang="en-GB" sz="4000" dirty="0">
                <a:ea typeface="Calibri"/>
                <a:cs typeface="Calibri"/>
              </a:rPr>
              <a:t>A </a:t>
            </a:r>
            <a:r>
              <a:rPr lang="en-GB" sz="4000" b="1" dirty="0">
                <a:ea typeface="Calibri"/>
                <a:cs typeface="Calibri"/>
              </a:rPr>
              <a:t>switch</a:t>
            </a:r>
            <a:r>
              <a:rPr lang="en-GB" sz="4000" dirty="0">
                <a:ea typeface="Calibri"/>
                <a:cs typeface="Calibri"/>
              </a:rPr>
              <a:t> is a piece of hardware that directs data to the correct devices.</a:t>
            </a:r>
          </a:p>
          <a:p>
            <a:pPr>
              <a:tabLst>
                <a:tab pos="9772650" algn="l"/>
              </a:tabLst>
            </a:pPr>
            <a:endParaRPr lang="en-GB" sz="4000" dirty="0">
              <a:ea typeface="Calibri"/>
              <a:cs typeface="Calibri"/>
            </a:endParaRPr>
          </a:p>
          <a:p>
            <a:pPr>
              <a:tabLst>
                <a:tab pos="9772650" algn="l"/>
              </a:tabLst>
            </a:pPr>
            <a:r>
              <a:rPr lang="en-GB" sz="4000" dirty="0">
                <a:ea typeface="Calibri"/>
                <a:cs typeface="Calibri"/>
              </a:rPr>
              <a:t>Reliable, as if one cable fails it doesn't affect the others.</a:t>
            </a:r>
          </a:p>
          <a:p>
            <a:pPr marL="0" indent="0">
              <a:buNone/>
              <a:tabLst>
                <a:tab pos="9772650" algn="l"/>
              </a:tabLst>
            </a:pPr>
            <a:endParaRPr lang="en-GB" sz="4000" dirty="0">
              <a:ea typeface="Calibri"/>
              <a:cs typeface="Calibri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47FFB7-4969-7EAE-CEFC-16CC3DE0B824}"/>
              </a:ext>
            </a:extLst>
          </p:cNvPr>
          <p:cNvSpPr txBox="1">
            <a:spLocks/>
          </p:cNvSpPr>
          <p:nvPr/>
        </p:nvSpPr>
        <p:spPr>
          <a:xfrm>
            <a:off x="7287491" y="980901"/>
            <a:ext cx="4731594" cy="5736421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9772650" algn="l"/>
              </a:tabLst>
            </a:pPr>
            <a:endParaRPr lang="en-GB" sz="4000" dirty="0"/>
          </a:p>
        </p:txBody>
      </p:sp>
      <p:pic>
        <p:nvPicPr>
          <p:cNvPr id="8" name="Picture 7" descr="A computer network with many computers&#10;&#10;AI-generated content may be incorrect.">
            <a:extLst>
              <a:ext uri="{FF2B5EF4-FFF2-40B4-BE49-F238E27FC236}">
                <a16:creationId xmlns:a16="http://schemas.microsoft.com/office/drawing/2014/main" id="{4041FDE9-1CDA-7ECA-4583-9638FFC0F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4383" y="1313233"/>
            <a:ext cx="4677383" cy="463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985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BC300-62C0-4C34-9F12-21AF0E296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7" y="149468"/>
            <a:ext cx="5955323" cy="673491"/>
          </a:xfrm>
        </p:spPr>
        <p:txBody>
          <a:bodyPr anchor="b">
            <a:normAutofit fontScale="90000"/>
          </a:bodyPr>
          <a:lstStyle/>
          <a:p>
            <a:r>
              <a:rPr lang="en-GB" dirty="0">
                <a:latin typeface="PoetsenOne"/>
              </a:rPr>
              <a:t>Targets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DF315-C779-42F2-B9EA-6B19244E3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80901"/>
            <a:ext cx="5955323" cy="5736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,Sans-Serif" panose="05000000000000000000" pitchFamily="2" charset="2"/>
              <a:buChar char=""/>
            </a:pPr>
            <a:r>
              <a:rPr lang="en-GB" sz="3200" dirty="0">
                <a:ea typeface="Calibri"/>
                <a:cs typeface="Calibri"/>
              </a:rPr>
              <a:t>I can </a:t>
            </a:r>
            <a:r>
              <a:rPr lang="en-GB" sz="3200" dirty="0">
                <a:solidFill>
                  <a:srgbClr val="FF0000"/>
                </a:solidFill>
                <a:ea typeface="Calibri"/>
                <a:cs typeface="Calibri"/>
              </a:rPr>
              <a:t>state</a:t>
            </a:r>
            <a:r>
              <a:rPr lang="en-GB" sz="3200" dirty="0">
                <a:ea typeface="Calibri"/>
                <a:cs typeface="Calibri"/>
              </a:rPr>
              <a:t> the four types of network topologies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,Sans-Serif" panose="05000000000000000000" pitchFamily="2" charset="2"/>
              <a:buChar char=""/>
            </a:pPr>
            <a:endParaRPr lang="en-GB" sz="3200" dirty="0">
              <a:ea typeface="Calibri"/>
              <a:cs typeface="Calibri"/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,Sans-Serif" panose="05000000000000000000" pitchFamily="2" charset="2"/>
              <a:buChar char=""/>
            </a:pPr>
            <a:r>
              <a:rPr lang="en-GB" sz="3200" dirty="0">
                <a:ea typeface="Calibri"/>
                <a:cs typeface="Calibri"/>
              </a:rPr>
              <a:t>I can </a:t>
            </a:r>
            <a:r>
              <a:rPr lang="en-GB" sz="3200" dirty="0">
                <a:solidFill>
                  <a:srgbClr val="FF0000"/>
                </a:solidFill>
                <a:ea typeface="Calibri"/>
                <a:cs typeface="Calibri"/>
              </a:rPr>
              <a:t>state</a:t>
            </a:r>
            <a:r>
              <a:rPr lang="en-GB" sz="3200" dirty="0">
                <a:ea typeface="Calibri"/>
                <a:cs typeface="Calibri"/>
              </a:rPr>
              <a:t> how a switch is used within a network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6DF09A7-2AF9-4836-B191-DA93940E87F5}"/>
              </a:ext>
            </a:extLst>
          </p:cNvPr>
          <p:cNvSpPr txBox="1">
            <a:spLocks/>
          </p:cNvSpPr>
          <p:nvPr/>
        </p:nvSpPr>
        <p:spPr>
          <a:xfrm>
            <a:off x="6284422" y="149468"/>
            <a:ext cx="5766901" cy="67349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PoetsenOne"/>
              </a:rPr>
              <a:t>Tasks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6DC17AC-1827-4FB8-9F35-4D044CF64019}"/>
              </a:ext>
            </a:extLst>
          </p:cNvPr>
          <p:cNvSpPr txBox="1">
            <a:spLocks/>
          </p:cNvSpPr>
          <p:nvPr/>
        </p:nvSpPr>
        <p:spPr>
          <a:xfrm>
            <a:off x="6284422" y="980901"/>
            <a:ext cx="5766901" cy="5736421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b="1" dirty="0">
                <a:cs typeface="Times New Roman"/>
              </a:rPr>
              <a:t>Types </a:t>
            </a:r>
            <a:r>
              <a:rPr lang="en-GB" b="1">
                <a:cs typeface="Times New Roman"/>
              </a:rPr>
              <a:t>of Networks Workbook</a:t>
            </a:r>
            <a:endParaRPr lang="en-GB" b="1" dirty="0">
              <a:cs typeface="Times New Roman"/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b="1" dirty="0">
                <a:cs typeface="Times New Roman" panose="02020603050405020304" pitchFamily="18" charset="0"/>
              </a:rPr>
              <a:t>Superstudyparty.com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cs typeface="Times New Roman" panose="02020603050405020304" pitchFamily="18" charset="0"/>
              </a:rPr>
              <a:t>NPA Computing Technologies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cs typeface="Times New Roman" panose="02020603050405020304" pitchFamily="18" charset="0"/>
              </a:rPr>
              <a:t>Level 4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cs typeface="Times New Roman" panose="02020603050405020304" pitchFamily="18" charset="0"/>
              </a:rPr>
              <a:t>Computing Foundations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cs typeface="Times New Roman"/>
              </a:rPr>
              <a:t>Types of Networks</a:t>
            </a:r>
            <a:endParaRPr lang="en-GB" dirty="0">
              <a:ea typeface="Calibri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n-GB" dirty="0">
              <a:cs typeface="Times New Roman" panose="02020603050405020304" pitchFamily="18" charset="0"/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n-GB" dirty="0"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</a:pP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80CD40-EDF2-483D-BF79-9CF65E01B3B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829" y="5599050"/>
            <a:ext cx="2518086" cy="1034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7A91C3-0DFA-43AE-9A1A-C3AC99B438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441" y="4821757"/>
            <a:ext cx="5340862" cy="77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434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b2be62c-1e2c-45fb-aa60-dfc5dde2d2be" xsi:nil="true"/>
    <lcf76f155ced4ddcb4097134ff3c332f xmlns="3641d9e3-1c22-4052-97c7-e1faabb3d5a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26C0A8E3776C4CBB39DA5723F79EA1" ma:contentTypeVersion="12" ma:contentTypeDescription="Create a new document." ma:contentTypeScope="" ma:versionID="5ca1994428bd1cba5ef2f3539d282899">
  <xsd:schema xmlns:xsd="http://www.w3.org/2001/XMLSchema" xmlns:xs="http://www.w3.org/2001/XMLSchema" xmlns:p="http://schemas.microsoft.com/office/2006/metadata/properties" xmlns:ns2="3641d9e3-1c22-4052-97c7-e1faabb3d5a0" xmlns:ns3="0b2be62c-1e2c-45fb-aa60-dfc5dde2d2be" targetNamespace="http://schemas.microsoft.com/office/2006/metadata/properties" ma:root="true" ma:fieldsID="13aae4e59fe526a7c7415121e510dd3b" ns2:_="" ns3:_="">
    <xsd:import namespace="3641d9e3-1c22-4052-97c7-e1faabb3d5a0"/>
    <xsd:import namespace="0b2be62c-1e2c-45fb-aa60-dfc5dde2d2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41d9e3-1c22-4052-97c7-e1faabb3d5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cde0904c-6cf9-4c06-a364-281e7e1215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2be62c-1e2c-45fb-aa60-dfc5dde2d2be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c78734b5-d0be-45cc-a23c-2f3caa258580}" ma:internalName="TaxCatchAll" ma:showField="CatchAllData" ma:web="0b2be62c-1e2c-45fb-aa60-dfc5dde2d2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F3A48EB-D4F8-41BC-8A69-CB17DD052082}">
  <ds:schemaRefs>
    <ds:schemaRef ds:uri="http://schemas.microsoft.com/office/2006/metadata/properties"/>
    <ds:schemaRef ds:uri="http://schemas.microsoft.com/office/infopath/2007/PartnerControls"/>
    <ds:schemaRef ds:uri="0b2be62c-1e2c-45fb-aa60-dfc5dde2d2be"/>
    <ds:schemaRef ds:uri="3641d9e3-1c22-4052-97c7-e1faabb3d5a0"/>
  </ds:schemaRefs>
</ds:datastoreItem>
</file>

<file path=customXml/itemProps2.xml><?xml version="1.0" encoding="utf-8"?>
<ds:datastoreItem xmlns:ds="http://schemas.openxmlformats.org/officeDocument/2006/customXml" ds:itemID="{16CDD1B0-072D-42C6-8559-66D9592DC99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720E04-7D1A-4D6F-BF1D-BB059170AB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41d9e3-1c22-4052-97c7-e1faabb3d5a0"/>
    <ds:schemaRef ds:uri="0b2be62c-1e2c-45fb-aa60-dfc5dde2d2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220</Words>
  <Application>Microsoft Office PowerPoint</Application>
  <PresentationFormat>Widescreen</PresentationFormat>
  <Paragraphs>51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PoetsenOne</vt:lpstr>
      <vt:lpstr>Times New Roman</vt:lpstr>
      <vt:lpstr>Wingdings</vt:lpstr>
      <vt:lpstr>Wingdings,Sans-Serif</vt:lpstr>
      <vt:lpstr>Office Theme</vt:lpstr>
      <vt:lpstr>Starter Revision</vt:lpstr>
      <vt:lpstr>Types of Networks</vt:lpstr>
      <vt:lpstr>PowerPoint Presentation</vt:lpstr>
      <vt:lpstr>What is a Network?</vt:lpstr>
      <vt:lpstr>Bus Topology</vt:lpstr>
      <vt:lpstr>Ring Topology</vt:lpstr>
      <vt:lpstr>Mesh Topology</vt:lpstr>
      <vt:lpstr>Star Topology</vt:lpstr>
      <vt:lpstr>Targets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McGrevey</dc:creator>
  <cp:lastModifiedBy>Mr Willis</cp:lastModifiedBy>
  <cp:revision>172</cp:revision>
  <dcterms:created xsi:type="dcterms:W3CDTF">2022-12-14T09:49:06Z</dcterms:created>
  <dcterms:modified xsi:type="dcterms:W3CDTF">2026-05-21T13:53:30Z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0x010100C126C0A8E3776C4CBB39DA5723F79EA1</vt:lpwstr>
  </property>
  <property fmtid="{D5CDD505-2E9C-101B-9397-08002B2CF9AE}" pid="3" name="MediaServiceImageTags">
    <vt:lpwstr/>
  </property>
</Properties>
</file>